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813300" cy="4787900"/>
          </a:xfrm>
          <a:prstGeom prst="rect"/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787400"/>
            <a:ext cx="0" cy="4318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257300"/>
            <a:ext cx="0" cy="508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714500"/>
            <a:ext cx="0" cy="508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1803400"/>
            <a:ext cx="0" cy="34417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895600" y="787400"/>
            <a:ext cx="0" cy="15113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895600" y="2501900"/>
            <a:ext cx="0" cy="1778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895600" y="2882900"/>
            <a:ext cx="0" cy="8255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895600" y="3911600"/>
            <a:ext cx="0" cy="1028699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895600" y="5143500"/>
            <a:ext cx="0" cy="1016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4559300" y="787400"/>
            <a:ext cx="0" cy="44577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939800" y="508000"/>
            <a:ext cx="609600" cy="279400"/>
          </a:xfrm>
          <a:prstGeom prst="rect"/>
          <a:solidFill>
            <a:srgbClr val="000000"/>
          </a:solidFill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Client</a:t>
            </a:r>
          </a:p>
        </p:txBody>
      </p:sp>
      <p:sp>
        <p:nvSpPr>
          <p:cNvPr id="14" name=""/>
          <p:cNvSpPr/>
          <p:nvPr/>
        </p:nvSpPr>
        <p:spPr>
          <a:xfrm>
            <a:off x="2552700" y="508000"/>
            <a:ext cx="685800" cy="279400"/>
          </a:xfrm>
          <a:prstGeom prst="rect"/>
          <a:solidFill>
            <a:srgbClr val="000000"/>
          </a:solidFill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Server</a:t>
            </a:r>
          </a:p>
        </p:txBody>
      </p:sp>
      <p:sp>
        <p:nvSpPr>
          <p:cNvPr id="15" name=""/>
          <p:cNvSpPr/>
          <p:nvPr/>
        </p:nvSpPr>
        <p:spPr>
          <a:xfrm>
            <a:off x="4114800" y="508000"/>
            <a:ext cx="889000" cy="279400"/>
          </a:xfrm>
          <a:prstGeom prst="rect"/>
          <a:solidFill>
            <a:srgbClr val="000000"/>
          </a:solidFill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Backend</a:t>
            </a:r>
          </a:p>
        </p:txBody>
      </p:sp>
      <p:sp>
        <p:nvSpPr>
          <p:cNvPr id="16" name=""/>
          <p:cNvSpPr/>
          <p:nvPr/>
        </p:nvSpPr>
        <p:spPr>
          <a:xfrm>
            <a:off x="731342" y="825500"/>
            <a:ext cx="29626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FFFF"/>
                </a:solidFill>
                <a:latin typeface="Nimbus Sans"/>
              </a:rPr>
              <a:t>Hit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622300" y="1066800"/>
            <a:ext cx="61595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713079" y="1238250"/>
            <a:ext cx="1063040" cy="546100"/>
          </a:xfrm>
          <a:prstGeom prst="rect"/>
          <a:solidFill>
            <a:srgbClr val="000000"/>
          </a:solidFill>
          <a:ln w="38100" cmpd="dbl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request</a:t>
            </a:r>
          </a:p>
        </p:txBody>
      </p:sp>
      <p:sp>
        <p:nvSpPr>
          <p:cNvPr id="19" name=""/>
          <p:cNvSpPr/>
          <p:nvPr/>
        </p:nvSpPr>
        <p:spPr>
          <a:xfrm>
            <a:off x="1631416" y="18415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Request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250950" y="20891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2238502" y="2241550"/>
            <a:ext cx="1314196" cy="317500"/>
          </a:xfrm>
          <a:prstGeom prst="rect"/>
          <a:solidFill>
            <a:srgbClr val="000000"/>
          </a:solidFill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Check cache</a:t>
            </a:r>
          </a:p>
        </p:txBody>
      </p:sp>
      <p:sp>
        <p:nvSpPr>
          <p:cNvPr id="22" name=""/>
          <p:cNvSpPr/>
          <p:nvPr/>
        </p:nvSpPr>
        <p:spPr>
          <a:xfrm>
            <a:off x="2264562" y="2622550"/>
            <a:ext cx="2745587" cy="1879600"/>
          </a:xfrm>
          <a:prstGeom prst="rect"/>
          <a:solidFill>
            <a:srgbClr val="000000"/>
          </a:solidFill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2895600" y="2622550"/>
            <a:ext cx="0" cy="5715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2895600" y="2882900"/>
            <a:ext cx="0" cy="78105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4559300" y="2622550"/>
            <a:ext cx="0" cy="10414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3390468" y="29210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Query</a:t>
            </a:r>
          </a:p>
        </p:txBody>
      </p:sp>
      <p:cxnSp>
        <p:nvCxnSpPr>
          <p:cNvPr id="27" name=""/>
          <p:cNvCxnSpPr/>
          <p:nvPr/>
        </p:nvCxnSpPr>
        <p:spPr>
          <a:xfrm>
            <a:off x="2901950" y="31559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3304971" y="32893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Response</a:t>
            </a:r>
          </a:p>
        </p:txBody>
      </p:sp>
      <p:cxnSp>
        <p:nvCxnSpPr>
          <p:cNvPr id="29" name=""/>
          <p:cNvCxnSpPr/>
          <p:nvPr/>
        </p:nvCxnSpPr>
        <p:spPr>
          <a:xfrm flipH="1">
            <a:off x="2901950" y="35242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2895600" y="3651250"/>
            <a:ext cx="0" cy="5715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2895600" y="3911600"/>
            <a:ext cx="0" cy="60325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4559300" y="3651250"/>
            <a:ext cx="0" cy="8636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2309012" y="3949700"/>
            <a:ext cx="567537" cy="49275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 i="1">
                <a:solidFill>
                  <a:srgbClr val="FFFFFF"/>
                </a:solidFill>
                <a:latin typeface="Nimbus Sans"/>
              </a:rPr>
              <a:t>Read</a:t>
            </a:r>
          </a:p>
          <a:p>
            <a:pPr algn="r" marL="0" marR="0" latinLnBrk="0"/>
            <a:r>
              <a:rPr dirty="0" sz="1600" err="1" lang="en-en" i="1">
                <a:solidFill>
                  <a:srgbClr val="FFFFFF"/>
                </a:solidFill>
                <a:latin typeface="Nimbus Sans"/>
              </a:rPr>
              <a:t>cache</a:t>
            </a:r>
          </a:p>
        </p:txBody>
      </p:sp>
      <p:sp>
        <p:nvSpPr>
          <p:cNvPr id="34" name=""/>
          <p:cNvSpPr/>
          <p:nvPr/>
        </p:nvSpPr>
        <p:spPr>
          <a:xfrm>
            <a:off x="2901950" y="3935730"/>
            <a:ext cx="622300" cy="444500"/>
          </a:xfrm>
          <a:custGeom>
            <a:pathLst>
              <a:path w="622300" h="444500">
                <a:moveTo>
                  <a:pt x="0" y="0"/>
                </a:moveTo>
                <a:cubicBezTo>
                  <a:pt x="343686" y="0"/>
                  <a:pt x="622300" y="99504"/>
                  <a:pt x="622300" y="222250"/>
                </a:cubicBezTo>
                <a:cubicBezTo>
                  <a:pt x="622300" y="344995"/>
                  <a:pt x="343686" y="444500"/>
                  <a:pt x="0" y="4445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FFFFFF"/>
          </a:lnRef>
          <a:fillRef idx="0"/>
          <a:effectRef idx="0"/>
          <a:fontRef idx="none"/>
        </p:style>
      </p:sp>
      <p:cxnSp>
        <p:nvCxnSpPr>
          <p:cNvPr id="35" name=""/>
          <p:cNvCxnSpPr/>
          <p:nvPr/>
        </p:nvCxnSpPr>
        <p:spPr>
          <a:xfrm>
            <a:off x="2264562" y="3651250"/>
            <a:ext cx="2745587" cy="0"/>
          </a:xfrm>
          <a:prstGeom prst="line"/>
          <a:ln w="12700">
            <a:prstDash val="dot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2270912" y="26289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2270912" y="26289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2309012" y="26670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solidFill>
                  <a:srgbClr val="FFFFFF"/>
                </a:solidFill>
                <a:latin typeface="Nimbus Sans"/>
              </a:rPr>
              <a:t>Alt#1</a:t>
            </a:r>
          </a:p>
        </p:txBody>
      </p:sp>
      <p:sp>
        <p:nvSpPr>
          <p:cNvPr id="39" name=""/>
          <p:cNvSpPr/>
          <p:nvPr/>
        </p:nvSpPr>
        <p:spPr>
          <a:xfrm>
            <a:off x="2759227" y="2667000"/>
            <a:ext cx="10416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cache miss</a:t>
            </a:r>
          </a:p>
        </p:txBody>
      </p:sp>
      <p:sp>
        <p:nvSpPr>
          <p:cNvPr id="40" name=""/>
          <p:cNvSpPr/>
          <p:nvPr/>
        </p:nvSpPr>
        <p:spPr>
          <a:xfrm>
            <a:off x="2270912" y="36576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2270912" y="36576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2309012" y="36957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solidFill>
                  <a:srgbClr val="FFFFFF"/>
                </a:solidFill>
                <a:latin typeface="Nimbus Sans"/>
              </a:rPr>
              <a:t>Alt#2</a:t>
            </a:r>
          </a:p>
        </p:txBody>
      </p:sp>
      <p:sp>
        <p:nvSpPr>
          <p:cNvPr id="43" name=""/>
          <p:cNvSpPr/>
          <p:nvPr/>
        </p:nvSpPr>
        <p:spPr>
          <a:xfrm>
            <a:off x="2759227" y="3695700"/>
            <a:ext cx="8386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cache hit</a:t>
            </a:r>
          </a:p>
        </p:txBody>
      </p:sp>
      <p:sp>
        <p:nvSpPr>
          <p:cNvPr id="44" name=""/>
          <p:cNvSpPr/>
          <p:nvPr/>
        </p:nvSpPr>
        <p:spPr>
          <a:xfrm>
            <a:off x="1845335" y="45466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Reply</a:t>
            </a:r>
          </a:p>
        </p:txBody>
      </p:sp>
      <p:cxnSp>
        <p:nvCxnSpPr>
          <p:cNvPr id="45" name=""/>
          <p:cNvCxnSpPr/>
          <p:nvPr/>
        </p:nvCxnSpPr>
        <p:spPr>
          <a:xfrm flipH="1">
            <a:off x="1250950" y="47942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46" name=""/>
          <p:cNvSpPr/>
          <p:nvPr/>
        </p:nvSpPr>
        <p:spPr>
          <a:xfrm>
            <a:off x="2477719" y="4927600"/>
            <a:ext cx="7595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All done</a:t>
            </a:r>
          </a:p>
        </p:txBody>
      </p:sp>
      <p:cxnSp>
        <p:nvCxnSpPr>
          <p:cNvPr id="47" name=""/>
          <p:cNvCxnSpPr/>
          <p:nvPr/>
        </p:nvCxnSpPr>
        <p:spPr>
          <a:xfrm>
            <a:off x="685800" y="5041900"/>
            <a:ext cx="1779219" cy="0"/>
          </a:xfrm>
          <a:prstGeom prst="line"/>
          <a:ln w="12700">
            <a:prstDash val="dot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48" name=""/>
          <p:cNvCxnSpPr/>
          <p:nvPr/>
        </p:nvCxnSpPr>
        <p:spPr>
          <a:xfrm>
            <a:off x="3249980" y="5041900"/>
            <a:ext cx="1779219" cy="0"/>
          </a:xfrm>
          <a:prstGeom prst="line"/>
          <a:ln w="12700">
            <a:prstDash val="dot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